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457200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0" y="3428999"/>
                </a:lnTo>
                <a:lnTo>
                  <a:pt x="9143999" y="3428999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200" y="1383791"/>
            <a:ext cx="7123175" cy="10546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7200" y="457200"/>
            <a:ext cx="7243571" cy="19034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6183" y="679195"/>
            <a:ext cx="6606033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heavy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39" y="2307741"/>
            <a:ext cx="8072120" cy="3865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0" y="3428999"/>
                </a:lnTo>
                <a:lnTo>
                  <a:pt x="9143999" y="3428999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8458200" cy="3429000"/>
            <a:chOff x="457200" y="457200"/>
            <a:chExt cx="8458200" cy="3429000"/>
          </a:xfrm>
        </p:grpSpPr>
        <p:sp>
          <p:nvSpPr>
            <p:cNvPr id="4" name="object 4"/>
            <p:cNvSpPr/>
            <p:nvPr/>
          </p:nvSpPr>
          <p:spPr>
            <a:xfrm>
              <a:off x="3937700" y="2743200"/>
              <a:ext cx="4703379" cy="1142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8458199" cy="3428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42235" y="927607"/>
            <a:ext cx="57727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u="none" spc="-5" dirty="0"/>
              <a:t>What </a:t>
            </a:r>
            <a:r>
              <a:rPr sz="6000" u="none" dirty="0"/>
              <a:t>is</a:t>
            </a:r>
            <a:r>
              <a:rPr sz="6000" u="none" spc="-75" dirty="0"/>
              <a:t> </a:t>
            </a:r>
            <a:r>
              <a:rPr sz="6000" u="none" spc="-5" dirty="0"/>
              <a:t>Civics?</a:t>
            </a:r>
            <a:endParaRPr sz="6000"/>
          </a:p>
        </p:txBody>
      </p:sp>
      <p:sp>
        <p:nvSpPr>
          <p:cNvPr id="7" name="object 7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57200" y="1755647"/>
            <a:ext cx="8441055" cy="4645660"/>
            <a:chOff x="457200" y="1755647"/>
            <a:chExt cx="8441055" cy="4645660"/>
          </a:xfrm>
        </p:grpSpPr>
        <p:sp>
          <p:nvSpPr>
            <p:cNvPr id="9" name="object 9"/>
            <p:cNvSpPr/>
            <p:nvPr/>
          </p:nvSpPr>
          <p:spPr>
            <a:xfrm>
              <a:off x="2156460" y="1755647"/>
              <a:ext cx="5745480" cy="74930"/>
            </a:xfrm>
            <a:custGeom>
              <a:avLst/>
              <a:gdLst/>
              <a:ahLst/>
              <a:cxnLst/>
              <a:rect l="l" t="t" r="r" b="b"/>
              <a:pathLst>
                <a:path w="5745480" h="74930">
                  <a:moveTo>
                    <a:pt x="5745479" y="74675"/>
                  </a:moveTo>
                  <a:lnTo>
                    <a:pt x="5745479" y="0"/>
                  </a:lnTo>
                  <a:lnTo>
                    <a:pt x="0" y="0"/>
                  </a:lnTo>
                  <a:lnTo>
                    <a:pt x="0" y="74675"/>
                  </a:lnTo>
                  <a:lnTo>
                    <a:pt x="5745479" y="74675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200" y="3886199"/>
              <a:ext cx="8183879" cy="251459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200" y="3886199"/>
              <a:ext cx="8440762" cy="242773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3139" y="2038603"/>
            <a:ext cx="5984875" cy="4805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Civics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involves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study</a:t>
            </a:r>
            <a:r>
              <a:rPr sz="32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of:</a:t>
            </a:r>
            <a:endParaRPr sz="32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00" dirty="0">
              <a:latin typeface="Tahoma"/>
              <a:cs typeface="Tahoma"/>
            </a:endParaRPr>
          </a:p>
          <a:p>
            <a:pPr marL="515620" indent="-503555">
              <a:lnSpc>
                <a:spcPct val="100000"/>
              </a:lnSpc>
              <a:buAutoNum type="arabicParenR"/>
              <a:tabLst>
                <a:tab pos="516255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Government</a:t>
            </a:r>
            <a:endParaRPr sz="3200" dirty="0">
              <a:latin typeface="Tahoma"/>
              <a:cs typeface="Tahoma"/>
            </a:endParaRPr>
          </a:p>
          <a:p>
            <a:pPr marL="515620" indent="-503555">
              <a:lnSpc>
                <a:spcPct val="100000"/>
              </a:lnSpc>
              <a:spcBef>
                <a:spcPts val="384"/>
              </a:spcBef>
              <a:buAutoNum type="arabicParenR"/>
              <a:tabLst>
                <a:tab pos="516255" algn="l"/>
              </a:tabLst>
            </a:pP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Democratic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decision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making</a:t>
            </a:r>
            <a:endParaRPr sz="3200" dirty="0">
              <a:latin typeface="Tahoma"/>
              <a:cs typeface="Tahoma"/>
            </a:endParaRPr>
          </a:p>
          <a:p>
            <a:pPr marL="515620" indent="-503555">
              <a:lnSpc>
                <a:spcPct val="100000"/>
              </a:lnSpc>
              <a:spcBef>
                <a:spcPts val="380"/>
              </a:spcBef>
              <a:buAutoNum type="arabicParenR"/>
              <a:tabLst>
                <a:tab pos="516255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What it means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endParaRPr sz="3200" dirty="0">
              <a:latin typeface="Tahoma"/>
              <a:cs typeface="Tahoma"/>
            </a:endParaRPr>
          </a:p>
          <a:p>
            <a:pPr marL="3208020" marR="1096010" indent="-323215">
              <a:lnSpc>
                <a:spcPct val="110000"/>
              </a:lnSpc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NF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ORMED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ACTIVE</a:t>
            </a:r>
            <a:endParaRPr sz="3200" dirty="0">
              <a:latin typeface="Tahoma"/>
              <a:cs typeface="Tahoma"/>
            </a:endParaRPr>
          </a:p>
          <a:p>
            <a:pPr marL="1792605" marR="5080" indent="1951989">
              <a:lnSpc>
                <a:spcPct val="110000"/>
              </a:lnSpc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&amp;  RESPONSIBLE</a:t>
            </a:r>
            <a:r>
              <a:rPr sz="32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CITIZEN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7711" y="983995"/>
            <a:ext cx="8061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Why </a:t>
            </a:r>
            <a:r>
              <a:rPr spc="-5" dirty="0"/>
              <a:t>is </a:t>
            </a:r>
            <a:r>
              <a:rPr spc="-10" dirty="0"/>
              <a:t>this </a:t>
            </a:r>
            <a:r>
              <a:rPr spc="-5" dirty="0"/>
              <a:t>course</a:t>
            </a:r>
            <a:r>
              <a:rPr spc="85" dirty="0"/>
              <a:t> </a:t>
            </a:r>
            <a:r>
              <a:rPr spc="-5" dirty="0"/>
              <a:t>compulsory?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1914244"/>
            <a:ext cx="7803515" cy="49022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83234" indent="-47117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8387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learn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be a better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citizen</a:t>
            </a:r>
            <a:endParaRPr sz="3200" dirty="0">
              <a:latin typeface="Tahoma"/>
              <a:cs typeface="Tahoma"/>
            </a:endParaRPr>
          </a:p>
          <a:p>
            <a:pPr marL="621665" marR="7239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(being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informed and getting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involved in  issues in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community, nation and 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world)</a:t>
            </a:r>
            <a:endParaRPr sz="3200" dirty="0">
              <a:latin typeface="Tahoma"/>
              <a:cs typeface="Tahoma"/>
            </a:endParaRPr>
          </a:p>
          <a:p>
            <a:pPr marL="483870" marR="5080" indent="-483870">
              <a:lnSpc>
                <a:spcPct val="110000"/>
              </a:lnSpc>
              <a:spcBef>
                <a:spcPts val="384"/>
              </a:spcBef>
              <a:buAutoNum type="arabicPeriod" startAt="2"/>
              <a:tabLst>
                <a:tab pos="48387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learn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about rights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responsibilities  (how government works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to 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change things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for the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better)</a:t>
            </a:r>
            <a:endParaRPr sz="3200" dirty="0">
              <a:latin typeface="Tahoma"/>
              <a:cs typeface="Tahoma"/>
            </a:endParaRPr>
          </a:p>
          <a:p>
            <a:pPr marL="622300" marR="431800" indent="-609600">
              <a:lnSpc>
                <a:spcPct val="100000"/>
              </a:lnSpc>
              <a:spcBef>
                <a:spcPts val="765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learn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about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Canadian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Government 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Politics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654" y="951991"/>
            <a:ext cx="36226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5" dirty="0"/>
              <a:t>Let’s</a:t>
            </a:r>
            <a:r>
              <a:rPr sz="4400" u="none" spc="-95" dirty="0"/>
              <a:t> </a:t>
            </a:r>
            <a:r>
              <a:rPr sz="4400" u="none" dirty="0"/>
              <a:t>Discuss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230879" y="1565147"/>
            <a:ext cx="3596640" cy="55244"/>
          </a:xfrm>
          <a:custGeom>
            <a:avLst/>
            <a:gdLst/>
            <a:ahLst/>
            <a:cxnLst/>
            <a:rect l="l" t="t" r="r" b="b"/>
            <a:pathLst>
              <a:path w="3596640" h="55244">
                <a:moveTo>
                  <a:pt x="3596639" y="54863"/>
                </a:moveTo>
                <a:lnTo>
                  <a:pt x="3596639" y="0"/>
                </a:lnTo>
                <a:lnTo>
                  <a:pt x="0" y="0"/>
                </a:lnTo>
                <a:lnTo>
                  <a:pt x="0" y="54863"/>
                </a:lnTo>
                <a:lnTo>
                  <a:pt x="3596639" y="548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139" y="1990445"/>
            <a:ext cx="8019415" cy="4512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7675">
              <a:lnSpc>
                <a:spcPct val="12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How involved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are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you in your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community? 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Give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examples.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45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What would you like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do or change in your 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community? Ex.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Skateboarding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park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50">
              <a:latin typeface="Tahoma"/>
              <a:cs typeface="Tahoma"/>
            </a:endParaRPr>
          </a:p>
          <a:p>
            <a:pPr marL="354965" marR="901700" indent="-3429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How would you bring about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desired  change?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4535" y="951991"/>
            <a:ext cx="70688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dirty="0"/>
              <a:t>Canada is a country</a:t>
            </a:r>
            <a:r>
              <a:rPr sz="4400" u="none" spc="-125" dirty="0"/>
              <a:t> </a:t>
            </a:r>
            <a:r>
              <a:rPr sz="4400" u="none" dirty="0"/>
              <a:t>that: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508759" y="1565147"/>
            <a:ext cx="7040880" cy="55244"/>
          </a:xfrm>
          <a:custGeom>
            <a:avLst/>
            <a:gdLst/>
            <a:ahLst/>
            <a:cxnLst/>
            <a:rect l="l" t="t" r="r" b="b"/>
            <a:pathLst>
              <a:path w="7040880" h="55244">
                <a:moveTo>
                  <a:pt x="7040879" y="54863"/>
                </a:moveTo>
                <a:lnTo>
                  <a:pt x="7040879" y="0"/>
                </a:lnTo>
                <a:lnTo>
                  <a:pt x="0" y="0"/>
                </a:lnTo>
                <a:lnTo>
                  <a:pt x="0" y="54863"/>
                </a:lnTo>
                <a:lnTo>
                  <a:pt x="7040879" y="548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139" y="2575660"/>
            <a:ext cx="722757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FFCC65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Is free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democratic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CC65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multicultural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FFCC65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Has two official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languages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CC65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Extends equal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treatment to all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citizens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5818" y="951991"/>
            <a:ext cx="32861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5" dirty="0"/>
              <a:t>Definitions: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400044" y="1565147"/>
            <a:ext cx="3260090" cy="55244"/>
          </a:xfrm>
          <a:custGeom>
            <a:avLst/>
            <a:gdLst/>
            <a:ahLst/>
            <a:cxnLst/>
            <a:rect l="l" t="t" r="r" b="b"/>
            <a:pathLst>
              <a:path w="3260090" h="55244">
                <a:moveTo>
                  <a:pt x="3259835" y="54863"/>
                </a:moveTo>
                <a:lnTo>
                  <a:pt x="3259835" y="0"/>
                </a:lnTo>
                <a:lnTo>
                  <a:pt x="0" y="0"/>
                </a:lnTo>
                <a:lnTo>
                  <a:pt x="0" y="54863"/>
                </a:lnTo>
                <a:lnTo>
                  <a:pt x="3259835" y="548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139" y="2575660"/>
            <a:ext cx="7797165" cy="26593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Citizen</a:t>
            </a:r>
            <a:endParaRPr sz="32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770"/>
              </a:spcBef>
              <a:buClr>
                <a:srgbClr val="FFCC65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Someone who by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birth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or by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choice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is a  member of a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nation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state and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enjoys 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rights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that state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as well as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responsibilities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to that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state.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5818" y="951991"/>
            <a:ext cx="32861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5" dirty="0"/>
              <a:t>Definitions: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400044" y="1565147"/>
            <a:ext cx="3260090" cy="55244"/>
          </a:xfrm>
          <a:custGeom>
            <a:avLst/>
            <a:gdLst/>
            <a:ahLst/>
            <a:cxnLst/>
            <a:rect l="l" t="t" r="r" b="b"/>
            <a:pathLst>
              <a:path w="3260090" h="55244">
                <a:moveTo>
                  <a:pt x="3259835" y="54863"/>
                </a:moveTo>
                <a:lnTo>
                  <a:pt x="3259835" y="0"/>
                </a:lnTo>
                <a:lnTo>
                  <a:pt x="0" y="0"/>
                </a:lnTo>
                <a:lnTo>
                  <a:pt x="0" y="54863"/>
                </a:lnTo>
                <a:lnTo>
                  <a:pt x="3259835" y="548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139" y="1990445"/>
            <a:ext cx="7694295" cy="44145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Citizenship</a:t>
            </a:r>
            <a:endParaRPr sz="32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770"/>
              </a:spcBef>
              <a:buClr>
                <a:srgbClr val="FFCC65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Condition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 being given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rights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duties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responsibilities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as a  member of a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32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nation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FFCC65"/>
              </a:buClr>
              <a:buFont typeface="Wingdings"/>
              <a:buChar char=""/>
            </a:pPr>
            <a:endParaRPr sz="4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Civics</a:t>
            </a:r>
            <a:endParaRPr sz="3200">
              <a:latin typeface="Tahoma"/>
              <a:cs typeface="Tahoma"/>
            </a:endParaRPr>
          </a:p>
          <a:p>
            <a:pPr marL="354965" marR="396240" indent="-342900">
              <a:lnSpc>
                <a:spcPct val="100000"/>
              </a:lnSpc>
              <a:spcBef>
                <a:spcPts val="765"/>
              </a:spcBef>
              <a:buClr>
                <a:srgbClr val="FFCC65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study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rights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duties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 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citizenship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5818" y="951991"/>
            <a:ext cx="32861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5" dirty="0"/>
              <a:t>Definitions: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400044" y="1565147"/>
            <a:ext cx="3260090" cy="55244"/>
          </a:xfrm>
          <a:custGeom>
            <a:avLst/>
            <a:gdLst/>
            <a:ahLst/>
            <a:cxnLst/>
            <a:rect l="l" t="t" r="r" b="b"/>
            <a:pathLst>
              <a:path w="3260090" h="55244">
                <a:moveTo>
                  <a:pt x="3259835" y="54863"/>
                </a:moveTo>
                <a:lnTo>
                  <a:pt x="3259835" y="0"/>
                </a:lnTo>
                <a:lnTo>
                  <a:pt x="0" y="0"/>
                </a:lnTo>
                <a:lnTo>
                  <a:pt x="0" y="54863"/>
                </a:lnTo>
                <a:lnTo>
                  <a:pt x="3259835" y="5486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648200" y="2590800"/>
            <a:ext cx="4724400" cy="3557270"/>
            <a:chOff x="4648200" y="2590800"/>
            <a:chExt cx="4724400" cy="3557270"/>
          </a:xfrm>
        </p:grpSpPr>
        <p:sp>
          <p:nvSpPr>
            <p:cNvPr id="6" name="object 6"/>
            <p:cNvSpPr/>
            <p:nvPr/>
          </p:nvSpPr>
          <p:spPr>
            <a:xfrm>
              <a:off x="4648200" y="2590800"/>
              <a:ext cx="4724400" cy="12953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8200" y="3886199"/>
              <a:ext cx="4724399" cy="22616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93139" y="2002941"/>
            <a:ext cx="3524250" cy="40366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Government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675"/>
              </a:spcBef>
              <a:buClr>
                <a:srgbClr val="FFCC65"/>
              </a:buClr>
              <a:buSzPct val="8035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elected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representatives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  province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country  responsible for  administering and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controlling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the 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affairs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that  province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28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country.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00685">
              <a:lnSpc>
                <a:spcPct val="100000"/>
              </a:lnSpc>
              <a:spcBef>
                <a:spcPts val="95"/>
              </a:spcBef>
            </a:pPr>
            <a:r>
              <a:rPr dirty="0"/>
              <a:t>Citizenship </a:t>
            </a:r>
            <a:r>
              <a:rPr spc="-5" dirty="0"/>
              <a:t>implies </a:t>
            </a:r>
            <a:r>
              <a:rPr spc="-10" dirty="0"/>
              <a:t>the </a:t>
            </a:r>
            <a:r>
              <a:rPr u="none" spc="-10" dirty="0"/>
              <a:t> </a:t>
            </a:r>
            <a:r>
              <a:rPr spc="-5" dirty="0"/>
              <a:t>following</a:t>
            </a:r>
            <a:r>
              <a:rPr spc="5" dirty="0"/>
              <a:t> </a:t>
            </a:r>
            <a:r>
              <a:rPr spc="-5" dirty="0"/>
              <a:t>responsibilities: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71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2307741"/>
            <a:ext cx="7920990" cy="386587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CC65"/>
              </a:buClr>
              <a:buSzPct val="8035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to obey Canada’s</a:t>
            </a:r>
            <a:r>
              <a:rPr sz="2800" spc="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laws</a:t>
            </a:r>
            <a:endParaRPr sz="2800">
              <a:latin typeface="Tahoma"/>
              <a:cs typeface="Tahoma"/>
            </a:endParaRPr>
          </a:p>
          <a:p>
            <a:pPr marL="354965" marR="152400" indent="-342900">
              <a:lnSpc>
                <a:spcPct val="100000"/>
              </a:lnSpc>
              <a:spcBef>
                <a:spcPts val="675"/>
              </a:spcBef>
              <a:buClr>
                <a:srgbClr val="FFCC65"/>
              </a:buClr>
              <a:buSzPct val="8035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vote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the federal, provincial and municipal  elections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65"/>
              </a:buClr>
              <a:buSzPct val="8035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to eliminate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discrimination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injustice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670"/>
              </a:spcBef>
              <a:buClr>
                <a:srgbClr val="FFCC65"/>
              </a:buClr>
              <a:buSzPct val="8035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to respect the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rights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others to respect public  and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private</a:t>
            </a:r>
            <a:r>
              <a:rPr sz="28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property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FFCC65"/>
              </a:buClr>
              <a:buSzPct val="8035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to support Canada’s ideals, building the</a:t>
            </a:r>
            <a:r>
              <a:rPr sz="2800" spc="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country</a:t>
            </a:r>
            <a:endParaRPr sz="28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</a:pP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we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all</a:t>
            </a:r>
            <a:r>
              <a:rPr sz="2800" b="1" u="heavy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share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280</Words>
  <Application>Microsoft Office PowerPoint</Application>
  <PresentationFormat>Custom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Tahoma</vt:lpstr>
      <vt:lpstr>Times New Roman</vt:lpstr>
      <vt:lpstr>Wingdings</vt:lpstr>
      <vt:lpstr>Office Theme</vt:lpstr>
      <vt:lpstr>What is Civics?</vt:lpstr>
      <vt:lpstr>Why is this course compulsory?</vt:lpstr>
      <vt:lpstr>Let’s Discuss</vt:lpstr>
      <vt:lpstr>Canada is a country that:</vt:lpstr>
      <vt:lpstr>Definitions:</vt:lpstr>
      <vt:lpstr>Definitions:</vt:lpstr>
      <vt:lpstr>Definitions:</vt:lpstr>
      <vt:lpstr>Citizenship implies the  following responsibilities: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What is Civics updated 2013 .ppt [Compatibility Mode]</dc:title>
  <dc:creator>e22719</dc:creator>
  <cp:lastModifiedBy>Salvo, Marianne</cp:lastModifiedBy>
  <cp:revision>1</cp:revision>
  <dcterms:created xsi:type="dcterms:W3CDTF">2020-01-15T19:53:35Z</dcterms:created>
  <dcterms:modified xsi:type="dcterms:W3CDTF">2020-01-15T19:55:46Z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2020-01-15T00:00:00Z</vt:filetime>
  </property>
</Properties>
</file>